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sldIdLst>
    <p:sldId id="258" r:id="rId4"/>
    <p:sldId id="259" r:id="rId5"/>
    <p:sldId id="260" r:id="rId6"/>
    <p:sldId id="261" r:id="rId7"/>
    <p:sldId id="262" r:id="rId8"/>
    <p:sldId id="269" r:id="rId9"/>
    <p:sldId id="264" r:id="rId10"/>
    <p:sldId id="265" r:id="rId11"/>
    <p:sldId id="268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/>
    <p:restoredTop sz="94629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  <a:latin typeface="BentonSansCond, Medium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5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635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44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  <a:latin typeface="BentonSansCond, Medium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47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60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  <a:latin typeface="BentonSansCond, Medium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558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49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812927"/>
            <a:ext cx="34901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812927"/>
            <a:ext cx="34863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963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0434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2431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84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529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3512730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428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060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  <a:latin typeface="BentonSansCond, Medium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547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3091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  <a:latin typeface="BentonSansCond, Medium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317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693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812927"/>
            <a:ext cx="34901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812927"/>
            <a:ext cx="34863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481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963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34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  <a:latin typeface="BentonSansCond, Medium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099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3032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8212651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215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88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04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812927"/>
            <a:ext cx="34901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812927"/>
            <a:ext cx="34863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267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48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08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222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B86D-CC46-4C52-9750-44AB93A330FF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4365-D3F5-4E0B-B99F-24D583656FAD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92034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568BBF"/>
            </a:gs>
            <a:gs pos="92000">
              <a:srgbClr val="4875A8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1291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BentonSans" pitchFamily="34" charset="0"/>
              </a:defRPr>
            </a:lvl1pPr>
          </a:lstStyle>
          <a:p>
            <a:fld id="{8EAAB86D-CC46-4C52-9750-44AB93A330FF}" type="datetimeFigureOut">
              <a:rPr lang="en-US" smtClean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12916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BentonSans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12916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  <a:latin typeface="BentonSans" pitchFamily="34" charset="0"/>
              </a:defRPr>
            </a:lvl1pPr>
          </a:lstStyle>
          <a:p>
            <a:fld id="{9BE94365-D3F5-4E0B-B99F-24D583656FA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400800"/>
            <a:ext cx="1685896" cy="323762"/>
          </a:xfrm>
          <a:prstGeom prst="rect">
            <a:avLst/>
          </a:prstGeom>
        </p:spPr>
      </p:pic>
      <p:grpSp>
        <p:nvGrpSpPr>
          <p:cNvPr id="18" name="Group 17"/>
          <p:cNvGrpSpPr/>
          <p:nvPr userDrawn="1"/>
        </p:nvGrpSpPr>
        <p:grpSpPr>
          <a:xfrm>
            <a:off x="8087337" y="6265458"/>
            <a:ext cx="1594436" cy="597466"/>
            <a:chOff x="1905000" y="6265458"/>
            <a:chExt cx="1594436" cy="597466"/>
          </a:xfrm>
        </p:grpSpPr>
        <p:sp>
          <p:nvSpPr>
            <p:cNvPr id="19" name="TextBox 18"/>
            <p:cNvSpPr txBox="1"/>
            <p:nvPr userDrawn="1"/>
          </p:nvSpPr>
          <p:spPr>
            <a:xfrm>
              <a:off x="1905000" y="6265458"/>
              <a:ext cx="159443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latin typeface="BentonSansCond, Medium" pitchFamily="34" charset="0"/>
                </a:rPr>
                <a:t>www.dvnetwork.org</a:t>
              </a:r>
            </a:p>
          </p:txBody>
        </p:sp>
        <p:sp>
          <p:nvSpPr>
            <p:cNvPr id="20" name="TextBox 19"/>
            <p:cNvSpPr txBox="1"/>
            <p:nvPr userDrawn="1"/>
          </p:nvSpPr>
          <p:spPr>
            <a:xfrm>
              <a:off x="1905000" y="6448775"/>
              <a:ext cx="159443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latin typeface="BentonSans" pitchFamily="34" charset="0"/>
                </a:rPr>
                <a:t>/</a:t>
              </a:r>
              <a:r>
                <a:rPr lang="en-US" sz="900" dirty="0" err="1">
                  <a:latin typeface="BentonSans" pitchFamily="34" charset="0"/>
                </a:rPr>
                <a:t>dvnetwork</a:t>
              </a:r>
              <a:endParaRPr lang="en-US" sz="900" dirty="0">
                <a:latin typeface="BentonSans" pitchFamily="34" charset="0"/>
              </a:endParaRPr>
            </a:p>
          </p:txBody>
        </p:sp>
        <p:sp>
          <p:nvSpPr>
            <p:cNvPr id="21" name="TextBox 20"/>
            <p:cNvSpPr txBox="1"/>
            <p:nvPr userDrawn="1"/>
          </p:nvSpPr>
          <p:spPr>
            <a:xfrm>
              <a:off x="1905000" y="6632092"/>
              <a:ext cx="159443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latin typeface="BentonSans" pitchFamily="34" charset="0"/>
                </a:rPr>
                <a:t>@</a:t>
              </a:r>
              <a:r>
                <a:rPr lang="en-US" sz="900" dirty="0" err="1">
                  <a:latin typeface="BentonSans" pitchFamily="34" charset="0"/>
                </a:rPr>
                <a:t>dvnetwork</a:t>
              </a:r>
              <a:endParaRPr lang="en-US" sz="900" dirty="0">
                <a:latin typeface="BentonSans" pitchFamily="34" charset="0"/>
              </a:endParaRPr>
            </a:p>
          </p:txBody>
        </p:sp>
      </p:grpSp>
      <p:pic>
        <p:nvPicPr>
          <p:cNvPr id="22" name="Picture 2" descr="C:\Users\Kirpaul\Google Drive\DVN - Kirpaul\powerpoint\facebook-logo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4528" y="6513027"/>
            <a:ext cx="118872" cy="118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C:\Users\Kirpaul\Google Drive\DVN - Kirpaul\powerpoint\link-symbol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4528" y="6323859"/>
            <a:ext cx="118872" cy="118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C:\Users\Kirpaul\Google Drive\DVN - Kirpaul\powerpoint\twitter-black-shape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4528" y="6702194"/>
            <a:ext cx="118872" cy="118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94164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BentonSans" pitchFamily="34" charset="0"/>
          <a:ea typeface="+mj-ea"/>
          <a:cs typeface="BentonSans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BentonSans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BentonSans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BentonSans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BentonSans" pitchFamily="34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BentonSans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568BBF"/>
            </a:gs>
            <a:gs pos="92000">
              <a:srgbClr val="4875A8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60960" y="-70882"/>
            <a:ext cx="9296400" cy="63766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1291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rgbClr val="4875A8"/>
                </a:solidFill>
                <a:latin typeface="BentonSans" pitchFamily="34" charset="0"/>
              </a:defRPr>
            </a:lvl1pPr>
          </a:lstStyle>
          <a:p>
            <a:fld id="{8EAAB86D-CC46-4C52-9750-44AB93A330FF}" type="datetimeFigureOut">
              <a:rPr lang="en-US" smtClean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12916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rgbClr val="4875A8"/>
                </a:solidFill>
                <a:latin typeface="BentonSan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12916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rgbClr val="4875A8"/>
                </a:solidFill>
                <a:latin typeface="BentonSans" pitchFamily="34" charset="0"/>
              </a:defRPr>
            </a:lvl1pPr>
          </a:lstStyle>
          <a:p>
            <a:fld id="{9BE94365-D3F5-4E0B-B99F-24D583656FA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400800"/>
            <a:ext cx="1685896" cy="3237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5738" y="1"/>
            <a:ext cx="2718261" cy="6857997"/>
          </a:xfrm>
          <a:prstGeom prst="rect">
            <a:avLst/>
          </a:prstGeom>
        </p:spPr>
      </p:pic>
      <p:grpSp>
        <p:nvGrpSpPr>
          <p:cNvPr id="20" name="Group 19"/>
          <p:cNvGrpSpPr/>
          <p:nvPr userDrawn="1"/>
        </p:nvGrpSpPr>
        <p:grpSpPr>
          <a:xfrm>
            <a:off x="8087337" y="6265458"/>
            <a:ext cx="1594436" cy="597466"/>
            <a:chOff x="1905000" y="6265458"/>
            <a:chExt cx="1594436" cy="597466"/>
          </a:xfrm>
        </p:grpSpPr>
        <p:sp>
          <p:nvSpPr>
            <p:cNvPr id="21" name="TextBox 20"/>
            <p:cNvSpPr txBox="1"/>
            <p:nvPr userDrawn="1"/>
          </p:nvSpPr>
          <p:spPr>
            <a:xfrm>
              <a:off x="1905000" y="6265458"/>
              <a:ext cx="159443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latin typeface="BentonSansCond, Medium" pitchFamily="34" charset="0"/>
                </a:rPr>
                <a:t>www.dvnetwork.org</a:t>
              </a:r>
            </a:p>
          </p:txBody>
        </p:sp>
        <p:sp>
          <p:nvSpPr>
            <p:cNvPr id="22" name="TextBox 21"/>
            <p:cNvSpPr txBox="1"/>
            <p:nvPr userDrawn="1"/>
          </p:nvSpPr>
          <p:spPr>
            <a:xfrm>
              <a:off x="1905000" y="6448775"/>
              <a:ext cx="159443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latin typeface="BentonSans" pitchFamily="34" charset="0"/>
                </a:rPr>
                <a:t>/</a:t>
              </a:r>
              <a:r>
                <a:rPr lang="en-US" sz="900" dirty="0" err="1">
                  <a:latin typeface="BentonSans" pitchFamily="34" charset="0"/>
                </a:rPr>
                <a:t>dvnetwork</a:t>
              </a:r>
              <a:endParaRPr lang="en-US" sz="900" dirty="0">
                <a:latin typeface="BentonSans" pitchFamily="34" charset="0"/>
              </a:endParaRPr>
            </a:p>
          </p:txBody>
        </p:sp>
        <p:sp>
          <p:nvSpPr>
            <p:cNvPr id="23" name="TextBox 22"/>
            <p:cNvSpPr txBox="1"/>
            <p:nvPr userDrawn="1"/>
          </p:nvSpPr>
          <p:spPr>
            <a:xfrm>
              <a:off x="1905000" y="6632092"/>
              <a:ext cx="159443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latin typeface="BentonSans" pitchFamily="34" charset="0"/>
                </a:rPr>
                <a:t>@</a:t>
              </a:r>
              <a:r>
                <a:rPr lang="en-US" sz="900" dirty="0" err="1">
                  <a:latin typeface="BentonSans" pitchFamily="34" charset="0"/>
                </a:rPr>
                <a:t>dvnetwork</a:t>
              </a:r>
              <a:endParaRPr lang="en-US" sz="900" dirty="0">
                <a:latin typeface="BentonSans" pitchFamily="34" charset="0"/>
              </a:endParaRPr>
            </a:p>
          </p:txBody>
        </p:sp>
      </p:grpSp>
      <p:pic>
        <p:nvPicPr>
          <p:cNvPr id="24" name="Picture 2" descr="C:\Users\Kirpaul\Google Drive\DVN - Kirpaul\powerpoint\facebook-logo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4528" y="6513027"/>
            <a:ext cx="118872" cy="118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C:\Users\Kirpaul\Google Drive\DVN - Kirpaul\powerpoint\link-symbol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4528" y="6323859"/>
            <a:ext cx="118872" cy="118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C:\Users\Kirpaul\Google Drive\DVN - Kirpaul\powerpoint\twitter-black-shape.png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4528" y="6702194"/>
            <a:ext cx="118872" cy="118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64397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4875A8"/>
          </a:solidFill>
          <a:latin typeface="BentonSans" pitchFamily="34" charset="0"/>
          <a:ea typeface="+mj-ea"/>
          <a:cs typeface="BentonSans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rgbClr val="4875A8"/>
          </a:solidFill>
          <a:latin typeface="BentonSans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rgbClr val="4875A8"/>
          </a:solidFill>
          <a:latin typeface="BentonSans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rgbClr val="4875A8"/>
          </a:solidFill>
          <a:latin typeface="BentonSans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rgbClr val="4875A8"/>
          </a:solidFill>
          <a:latin typeface="BentonSans" pitchFamily="34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rgbClr val="4875A8"/>
          </a:solidFill>
          <a:latin typeface="BentonSans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568BBF"/>
            </a:gs>
            <a:gs pos="92000">
              <a:srgbClr val="4875A8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60960" y="-70882"/>
            <a:ext cx="9296400" cy="63766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1291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rgbClr val="4875A8"/>
                </a:solidFill>
                <a:latin typeface="BentonSans" pitchFamily="34" charset="0"/>
              </a:defRPr>
            </a:lvl1pPr>
          </a:lstStyle>
          <a:p>
            <a:fld id="{8EAAB86D-CC46-4C52-9750-44AB93A330FF}" type="datetimeFigureOut">
              <a:rPr lang="en-US" smtClean="0"/>
              <a:pPr/>
              <a:t>6/27/2023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12916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rgbClr val="4875A8"/>
                </a:solidFill>
                <a:latin typeface="BentonSan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12916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rgbClr val="4875A8"/>
                </a:solidFill>
                <a:latin typeface="BentonSans" pitchFamily="34" charset="0"/>
              </a:defRPr>
            </a:lvl1pPr>
          </a:lstStyle>
          <a:p>
            <a:fld id="{9BE94365-D3F5-4E0B-B99F-24D583656FA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400800"/>
            <a:ext cx="1685896" cy="323762"/>
          </a:xfrm>
          <a:prstGeom prst="rect">
            <a:avLst/>
          </a:prstGeom>
        </p:spPr>
      </p:pic>
      <p:grpSp>
        <p:nvGrpSpPr>
          <p:cNvPr id="19" name="Group 18"/>
          <p:cNvGrpSpPr/>
          <p:nvPr userDrawn="1"/>
        </p:nvGrpSpPr>
        <p:grpSpPr>
          <a:xfrm>
            <a:off x="8087337" y="6265458"/>
            <a:ext cx="1594436" cy="597466"/>
            <a:chOff x="1905000" y="6265458"/>
            <a:chExt cx="1594436" cy="597466"/>
          </a:xfrm>
        </p:grpSpPr>
        <p:sp>
          <p:nvSpPr>
            <p:cNvPr id="20" name="TextBox 19"/>
            <p:cNvSpPr txBox="1"/>
            <p:nvPr userDrawn="1"/>
          </p:nvSpPr>
          <p:spPr>
            <a:xfrm>
              <a:off x="1905000" y="6265458"/>
              <a:ext cx="159443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latin typeface="BentonSansCond, Medium" pitchFamily="34" charset="0"/>
                </a:rPr>
                <a:t>www.dvnetwork.org</a:t>
              </a:r>
            </a:p>
          </p:txBody>
        </p:sp>
        <p:sp>
          <p:nvSpPr>
            <p:cNvPr id="21" name="TextBox 20"/>
            <p:cNvSpPr txBox="1"/>
            <p:nvPr userDrawn="1"/>
          </p:nvSpPr>
          <p:spPr>
            <a:xfrm>
              <a:off x="1905000" y="6448775"/>
              <a:ext cx="159443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latin typeface="BentonSans" pitchFamily="34" charset="0"/>
                </a:rPr>
                <a:t>/</a:t>
              </a:r>
              <a:r>
                <a:rPr lang="en-US" sz="900" dirty="0" err="1">
                  <a:latin typeface="BentonSans" pitchFamily="34" charset="0"/>
                </a:rPr>
                <a:t>dvnetwork</a:t>
              </a:r>
              <a:endParaRPr lang="en-US" sz="900" dirty="0">
                <a:latin typeface="BentonSans" pitchFamily="34" charset="0"/>
              </a:endParaRPr>
            </a:p>
          </p:txBody>
        </p:sp>
        <p:sp>
          <p:nvSpPr>
            <p:cNvPr id="22" name="TextBox 21"/>
            <p:cNvSpPr txBox="1"/>
            <p:nvPr userDrawn="1"/>
          </p:nvSpPr>
          <p:spPr>
            <a:xfrm>
              <a:off x="1905000" y="6632092"/>
              <a:ext cx="159443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>
                  <a:latin typeface="BentonSans" pitchFamily="34" charset="0"/>
                </a:rPr>
                <a:t>@</a:t>
              </a:r>
              <a:r>
                <a:rPr lang="en-US" sz="900" dirty="0" err="1">
                  <a:latin typeface="BentonSans" pitchFamily="34" charset="0"/>
                </a:rPr>
                <a:t>dvnetwork</a:t>
              </a:r>
              <a:endParaRPr lang="en-US" sz="900" dirty="0">
                <a:latin typeface="BentonSans" pitchFamily="34" charset="0"/>
              </a:endParaRPr>
            </a:p>
          </p:txBody>
        </p:sp>
      </p:grpSp>
      <p:pic>
        <p:nvPicPr>
          <p:cNvPr id="23" name="Picture 2" descr="C:\Users\Kirpaul\Google Drive\DVN - Kirpaul\powerpoint\facebook-logo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4528" y="6513027"/>
            <a:ext cx="118872" cy="118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Users\Kirpaul\Google Drive\DVN - Kirpaul\powerpoint\link-symbol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4528" y="6323859"/>
            <a:ext cx="118872" cy="118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C:\Users\Kirpaul\Google Drive\DVN - Kirpaul\powerpoint\twitter-black-shape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4528" y="6702194"/>
            <a:ext cx="118872" cy="118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3895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4875A8"/>
          </a:solidFill>
          <a:latin typeface="BentonSans" pitchFamily="34" charset="0"/>
          <a:ea typeface="+mj-ea"/>
          <a:cs typeface="BentonSans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rgbClr val="4875A8"/>
          </a:solidFill>
          <a:latin typeface="BentonSans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rgbClr val="4875A8"/>
          </a:solidFill>
          <a:latin typeface="BentonSans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rgbClr val="4875A8"/>
          </a:solidFill>
          <a:latin typeface="BentonSans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rgbClr val="4875A8"/>
          </a:solidFill>
          <a:latin typeface="BentonSans" pitchFamily="34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rgbClr val="4875A8"/>
          </a:solidFill>
          <a:latin typeface="BentonSans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vnetwork.org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vnetwork.org/" TargetMode="External"/><Relationship Id="rId2" Type="http://schemas.openxmlformats.org/officeDocument/2006/relationships/hyperlink" Target="https://dvnetwork.org/support-a-cause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dvnetwork.org" TargetMode="Externa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mailto:info@dvnetwork.org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67000" y="1372898"/>
            <a:ext cx="4267200" cy="16085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4875A8"/>
                </a:solidFill>
                <a:latin typeface="BentonSans" pitchFamily="34" charset="0"/>
                <a:ea typeface="+mj-ea"/>
                <a:cs typeface="BentonSans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5000" dirty="0" err="1">
                <a:solidFill>
                  <a:srgbClr val="4E79AC"/>
                </a:solidFill>
                <a:latin typeface="BentonSans Medium" charset="0"/>
                <a:ea typeface="BentonSans Medium" charset="0"/>
                <a:cs typeface="BentonSans Medium" charset="0"/>
              </a:rPr>
              <a:t>Dasvandh</a:t>
            </a:r>
            <a:r>
              <a:rPr lang="en-US" sz="5000" dirty="0">
                <a:solidFill>
                  <a:srgbClr val="4E79AC"/>
                </a:solidFill>
                <a:latin typeface="BentonSans Medium" charset="0"/>
                <a:ea typeface="BentonSans Medium" charset="0"/>
                <a:cs typeface="BentonSans Medium" charset="0"/>
              </a:rPr>
              <a:t> </a:t>
            </a:r>
          </a:p>
          <a:p>
            <a:pPr algn="ctr"/>
            <a:r>
              <a:rPr lang="en-US" sz="5000" dirty="0">
                <a:solidFill>
                  <a:srgbClr val="4E79AC"/>
                </a:solidFill>
                <a:latin typeface="BentonSans Medium" charset="0"/>
                <a:ea typeface="BentonSans Medium" charset="0"/>
                <a:cs typeface="BentonSans Medium" charset="0"/>
              </a:rPr>
              <a:t>Box</a:t>
            </a:r>
            <a:br>
              <a:rPr lang="en-US" sz="5000" dirty="0">
                <a:solidFill>
                  <a:srgbClr val="4E79AC"/>
                </a:solidFill>
                <a:latin typeface="BentonSans Medium" charset="0"/>
                <a:ea typeface="BentonSans Medium" charset="0"/>
                <a:cs typeface="BentonSans Medium" charset="0"/>
              </a:rPr>
            </a:br>
            <a:r>
              <a:rPr lang="en-US" sz="5000" dirty="0">
                <a:solidFill>
                  <a:srgbClr val="4E79AC"/>
                </a:solidFill>
                <a:latin typeface="BentonSans Medium" charset="0"/>
                <a:ea typeface="BentonSans Medium" charset="0"/>
                <a:cs typeface="BentonSans Medium" charset="0"/>
              </a:rPr>
              <a:t>Initiative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-228600" y="4118823"/>
            <a:ext cx="7315200" cy="86142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2000" kern="1200">
                <a:solidFill>
                  <a:schemeClr val="tx2">
                    <a:lumMod val="25000"/>
                  </a:schemeClr>
                </a:solidFill>
                <a:latin typeface="BentonSansCond, Medium" pitchFamily="34" charset="0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BentonSans" pitchFamily="34" charset="0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BentonSans" pitchFamily="34" charset="0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BentonSans" pitchFamily="34" charset="0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BentonSans" pitchFamily="34" charset="0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i="1" dirty="0">
                <a:solidFill>
                  <a:srgbClr val="4E79AC"/>
                </a:solidFill>
                <a:latin typeface="BentonSans Medium" charset="0"/>
                <a:ea typeface="BentonSans Medium" charset="0"/>
                <a:cs typeface="BentonSans Medium" charset="0"/>
              </a:rPr>
              <a:t>Gurdwara Liaison/Volunteer Presentation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762000"/>
            <a:ext cx="2630783" cy="2770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447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54001" y="-25400"/>
            <a:ext cx="8597900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BentonSans" pitchFamily="34" charset="0"/>
                <a:ea typeface="+mj-ea"/>
                <a:cs typeface="BentonSans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SUBMITTING A DONATION:</a:t>
            </a:r>
            <a:endParaRPr lang="en-US" i="1" dirty="0"/>
          </a:p>
        </p:txBody>
      </p:sp>
      <p:sp>
        <p:nvSpPr>
          <p:cNvPr id="6" name="Content Placeholder 8"/>
          <p:cNvSpPr txBox="1">
            <a:spLocks/>
          </p:cNvSpPr>
          <p:nvPr/>
        </p:nvSpPr>
        <p:spPr>
          <a:xfrm>
            <a:off x="469901" y="4755177"/>
            <a:ext cx="8382000" cy="17298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8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6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4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Tx/>
              <a:buNone/>
            </a:pPr>
            <a:r>
              <a:rPr lang="en-US" sz="3000" i="1" dirty="0"/>
              <a:t>Mail to DVN</a:t>
            </a:r>
            <a:endParaRPr lang="en-US" sz="3000" dirty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1600" dirty="0"/>
              <a:t>You can mail in your check to </a:t>
            </a:r>
            <a:r>
              <a:rPr lang="en-US" sz="1600" dirty="0" err="1"/>
              <a:t>Dasvandh</a:t>
            </a:r>
            <a:r>
              <a:rPr lang="en-US" sz="1600" dirty="0"/>
              <a:t> Network. Checks should be written out to </a:t>
            </a:r>
            <a:r>
              <a:rPr lang="en-US" sz="1600" dirty="0" err="1"/>
              <a:t>Dasvandh</a:t>
            </a:r>
            <a:r>
              <a:rPr lang="en-US" sz="1600" dirty="0"/>
              <a:t> Network.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1600" dirty="0"/>
              <a:t>Mail the check to:  </a:t>
            </a:r>
            <a:r>
              <a:rPr lang="it-IT" sz="1600" dirty="0"/>
              <a:t>6002 Camp Bullis Rd San Antonio, TX 78257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" y="754082"/>
            <a:ext cx="859790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i="1" dirty="0">
                <a:latin typeface="BentonSans Medium"/>
              </a:rPr>
              <a:t>Online</a:t>
            </a:r>
            <a:endParaRPr lang="en-US" sz="3000" dirty="0">
              <a:latin typeface="BentonSans Medium"/>
            </a:endParaRPr>
          </a:p>
          <a:p>
            <a:pPr>
              <a:buClrTx/>
              <a:buFont typeface="+mj-lt"/>
              <a:buAutoNum type="arabicPeriod"/>
            </a:pPr>
            <a:endParaRPr lang="en-US" sz="1600" dirty="0"/>
          </a:p>
          <a:p>
            <a:pPr>
              <a:buClrTx/>
              <a:buFont typeface="+mj-lt"/>
              <a:buAutoNum type="arabicPeriod"/>
            </a:pPr>
            <a:r>
              <a:rPr lang="en-US" sz="1600" dirty="0">
                <a:latin typeface="BentonSans Medium"/>
              </a:rPr>
              <a:t> Visit 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latin typeface="BentonSans Medium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dvnetwork.org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latin typeface="BentonSans Medium"/>
              </a:rPr>
              <a:t> </a:t>
            </a:r>
            <a:r>
              <a:rPr lang="en-US" sz="1600" dirty="0">
                <a:latin typeface="BentonSans Medium"/>
              </a:rPr>
              <a:t>and create an account, or login using existing username and password </a:t>
            </a:r>
          </a:p>
          <a:p>
            <a:pPr>
              <a:buClrTx/>
              <a:buFont typeface="+mj-lt"/>
              <a:buAutoNum type="arabicPeriod"/>
            </a:pPr>
            <a:endParaRPr lang="en-US" sz="1600" dirty="0">
              <a:latin typeface="BentonSans Medium"/>
            </a:endParaRPr>
          </a:p>
          <a:p>
            <a:pPr>
              <a:buClrTx/>
              <a:buFont typeface="+mj-lt"/>
              <a:buAutoNum type="arabicPeriod"/>
            </a:pPr>
            <a:r>
              <a:rPr lang="en-US" sz="1600" dirty="0">
                <a:latin typeface="BentonSans Medium"/>
              </a:rPr>
              <a:t> In the “Search” box, type in the name of the project the school selected</a:t>
            </a:r>
          </a:p>
          <a:p>
            <a:pPr>
              <a:buClrTx/>
              <a:buFont typeface="+mj-lt"/>
              <a:buAutoNum type="arabicPeriod"/>
            </a:pPr>
            <a:endParaRPr lang="en-US" sz="1600" dirty="0">
              <a:latin typeface="BentonSans Medium"/>
            </a:endParaRPr>
          </a:p>
          <a:p>
            <a:pPr>
              <a:buClrTx/>
              <a:buFont typeface="+mj-lt"/>
              <a:buAutoNum type="arabicPeriod"/>
            </a:pPr>
            <a:r>
              <a:rPr lang="en-US" sz="1600" dirty="0">
                <a:latin typeface="BentonSans Medium"/>
              </a:rPr>
              <a:t> On the project page, beside the "Donate” button: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latin typeface="BentonSans Medium"/>
              </a:rPr>
              <a:t> Type in the amount the school collected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latin typeface="BentonSans Medium"/>
              </a:rPr>
              <a:t> Select “One-Time” for frequency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latin typeface="BentonSans Medium"/>
              </a:rPr>
              <a:t> Click the “Donate” button 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n-US" sz="1600" dirty="0">
              <a:latin typeface="BentonSans Medium"/>
            </a:endParaRPr>
          </a:p>
          <a:p>
            <a:pPr>
              <a:buClrTx/>
              <a:buFont typeface="+mj-lt"/>
              <a:buAutoNum type="arabicPeriod"/>
            </a:pPr>
            <a:r>
              <a:rPr lang="en-US" sz="1600" dirty="0">
                <a:latin typeface="BentonSans Medium"/>
              </a:rPr>
              <a:t> You have 2 ways to donate the school’s funds online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latin typeface="BentonSans Medium"/>
              </a:rPr>
              <a:t> Submit via ACH (using your check details)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1600" dirty="0">
                <a:latin typeface="BentonSans Medium"/>
              </a:rPr>
              <a:t> Submit by Credit Card</a:t>
            </a:r>
          </a:p>
          <a:p>
            <a:pPr>
              <a:buClrTx/>
              <a:buFont typeface="+mj-lt"/>
              <a:buAutoNum type="arabicPeriod"/>
            </a:pPr>
            <a:r>
              <a:rPr lang="en-US" sz="1600" dirty="0">
                <a:latin typeface="BentonSans Medium"/>
              </a:rPr>
              <a:t> Once you submit, you should receive an “Order Confirmation” screen </a:t>
            </a:r>
          </a:p>
        </p:txBody>
      </p:sp>
    </p:spTree>
    <p:extLst>
      <p:ext uri="{BB962C8B-B14F-4D97-AF65-F5344CB8AC3E}">
        <p14:creationId xmlns:p14="http://schemas.microsoft.com/office/powerpoint/2010/main" val="427736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04800" y="66125"/>
            <a:ext cx="9500151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BentonSans" pitchFamily="34" charset="0"/>
                <a:ea typeface="+mj-ea"/>
                <a:cs typeface="BentonSans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latin typeface="BentonSans Medium" charset="0"/>
                <a:ea typeface="BentonSans Medium" charset="0"/>
                <a:cs typeface="BentonSans Medium" charset="0"/>
              </a:rPr>
              <a:t>LET’S TALK ABOUT IT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295400"/>
            <a:ext cx="4572000" cy="438780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8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6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4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BentonSans Medium" charset="0"/>
                <a:ea typeface="BentonSans Medium" charset="0"/>
                <a:cs typeface="BentonSans Medium" charset="0"/>
              </a:rPr>
              <a:t>The </a:t>
            </a:r>
            <a:r>
              <a:rPr lang="en-US" sz="2000" dirty="0" err="1">
                <a:latin typeface="BentonSans Medium" charset="0"/>
                <a:ea typeface="BentonSans Medium" charset="0"/>
                <a:cs typeface="BentonSans Medium" charset="0"/>
              </a:rPr>
              <a:t>Dasvandh</a:t>
            </a:r>
            <a:r>
              <a:rPr lang="en-US" sz="2000" dirty="0">
                <a:latin typeface="BentonSans Medium" charset="0"/>
                <a:ea typeface="BentonSans Medium" charset="0"/>
                <a:cs typeface="BentonSans Medium" charset="0"/>
              </a:rPr>
              <a:t> Box Program</a:t>
            </a:r>
          </a:p>
          <a:p>
            <a:r>
              <a:rPr lang="en-US" sz="2000" dirty="0">
                <a:latin typeface="BentonSans Medium" charset="0"/>
                <a:ea typeface="BentonSans Medium" charset="0"/>
                <a:cs typeface="BentonSans Medium" charset="0"/>
              </a:rPr>
              <a:t>My role as a liaison/volunteer</a:t>
            </a:r>
          </a:p>
          <a:p>
            <a:r>
              <a:rPr lang="en-US" sz="2000" dirty="0">
                <a:latin typeface="BentonSans Medium" charset="0"/>
                <a:ea typeface="BentonSans Medium" charset="0"/>
                <a:cs typeface="BentonSans Medium" charset="0"/>
              </a:rPr>
              <a:t>Checklist</a:t>
            </a:r>
          </a:p>
          <a:p>
            <a:r>
              <a:rPr lang="en-US" sz="2000" dirty="0">
                <a:latin typeface="BentonSans Medium" charset="0"/>
                <a:ea typeface="BentonSans Medium" charset="0"/>
                <a:cs typeface="BentonSans Medium" charset="0"/>
              </a:rPr>
              <a:t>Have questions and Need Help? </a:t>
            </a:r>
          </a:p>
          <a:p>
            <a:endParaRPr lang="en-US" sz="2000" dirty="0">
              <a:latin typeface="BentonSans Medium" charset="0"/>
              <a:ea typeface="BentonSans Medium" charset="0"/>
              <a:cs typeface="BentonSans Medium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819400"/>
            <a:ext cx="6906768" cy="355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379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276931" y="689337"/>
            <a:ext cx="7103482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BentonSans" pitchFamily="34" charset="0"/>
                <a:ea typeface="+mj-ea"/>
                <a:cs typeface="BentonSans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latin typeface="BentonSans Medium" charset="0"/>
                <a:ea typeface="BentonSans Medium" charset="0"/>
                <a:cs typeface="BentonSans Medium" charset="0"/>
              </a:rPr>
              <a:t>THE DASVANDH BOX PROGRAM:</a:t>
            </a:r>
            <a:br>
              <a:rPr lang="en-US" dirty="0">
                <a:latin typeface="BentonSans Medium" charset="0"/>
                <a:ea typeface="BentonSans Medium" charset="0"/>
                <a:cs typeface="BentonSans Medium" charset="0"/>
              </a:rPr>
            </a:br>
            <a:r>
              <a:rPr lang="en-US" dirty="0">
                <a:latin typeface="BentonSans Medium" charset="0"/>
                <a:ea typeface="BentonSans Medium" charset="0"/>
                <a:cs typeface="BentonSans Medium" charset="0"/>
              </a:rPr>
              <a:t>     </a:t>
            </a:r>
            <a:r>
              <a:rPr lang="en-US" i="1" dirty="0">
                <a:latin typeface="BentonSans Medium" charset="0"/>
                <a:ea typeface="BentonSans Medium" charset="0"/>
                <a:cs typeface="BentonSans Medium" charset="0"/>
              </a:rPr>
              <a:t>Why are we doing this?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2074550"/>
            <a:ext cx="8639631" cy="44196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8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6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4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200000"/>
              </a:lnSpc>
              <a:buFont typeface="Wingdings 2" charset="2"/>
              <a:buNone/>
            </a:pPr>
            <a:r>
              <a:rPr lang="en-US" sz="1600" dirty="0" err="1">
                <a:latin typeface="BentonSans Medium" charset="0"/>
                <a:ea typeface="BentonSans Medium" charset="0"/>
                <a:cs typeface="BentonSans Medium" charset="0"/>
              </a:rPr>
              <a:t>Dasvandh</a:t>
            </a:r>
            <a:r>
              <a:rPr lang="en-US" sz="1600" dirty="0">
                <a:latin typeface="BentonSans Medium" charset="0"/>
                <a:ea typeface="BentonSans Medium" charset="0"/>
                <a:cs typeface="BentonSans Medium" charset="0"/>
              </a:rPr>
              <a:t> is a cornerstone of Sikh philosophy.  Established with the concept of </a:t>
            </a:r>
            <a:r>
              <a:rPr lang="en-US" sz="1600" dirty="0" err="1">
                <a:latin typeface="BentonSans Medium" charset="0"/>
                <a:ea typeface="BentonSans Medium" charset="0"/>
                <a:cs typeface="BentonSans Medium" charset="0"/>
              </a:rPr>
              <a:t>Vand</a:t>
            </a:r>
            <a:r>
              <a:rPr lang="en-US" sz="1600" dirty="0">
                <a:latin typeface="BentonSans Medium" charset="0"/>
                <a:ea typeface="BentonSans Medium" charset="0"/>
                <a:cs typeface="BentonSans Medium" charset="0"/>
              </a:rPr>
              <a:t> </a:t>
            </a:r>
            <a:r>
              <a:rPr lang="en-US" sz="1600" dirty="0" err="1">
                <a:latin typeface="BentonSans Medium" charset="0"/>
                <a:ea typeface="BentonSans Medium" charset="0"/>
                <a:cs typeface="BentonSans Medium" charset="0"/>
              </a:rPr>
              <a:t>Chakna</a:t>
            </a:r>
            <a:br>
              <a:rPr lang="en-US" sz="1600" dirty="0">
                <a:latin typeface="BentonSans Medium" charset="0"/>
                <a:ea typeface="BentonSans Medium" charset="0"/>
                <a:cs typeface="BentonSans Medium" charset="0"/>
              </a:rPr>
            </a:br>
            <a:r>
              <a:rPr lang="en-US" sz="1600" dirty="0">
                <a:latin typeface="BentonSans Medium" charset="0"/>
                <a:ea typeface="BentonSans Medium" charset="0"/>
                <a:cs typeface="BentonSans Medium" charset="0"/>
              </a:rPr>
              <a:t>by Guru Nanak Dev Ji, </a:t>
            </a:r>
            <a:r>
              <a:rPr lang="en-US" sz="1600" dirty="0" err="1">
                <a:latin typeface="BentonSans Medium" charset="0"/>
                <a:ea typeface="BentonSans Medium" charset="0"/>
                <a:cs typeface="BentonSans Medium" charset="0"/>
              </a:rPr>
              <a:t>Dasvandh</a:t>
            </a:r>
            <a:r>
              <a:rPr lang="en-US" sz="1600" dirty="0">
                <a:latin typeface="BentonSans Medium" charset="0"/>
                <a:ea typeface="BentonSans Medium" charset="0"/>
                <a:cs typeface="BentonSans Medium" charset="0"/>
              </a:rPr>
              <a:t> is the responsibility of every Sikh. For centuries Sikhs have participated in </a:t>
            </a:r>
            <a:r>
              <a:rPr lang="en-US" sz="1600" dirty="0" err="1">
                <a:latin typeface="BentonSans Medium" charset="0"/>
                <a:ea typeface="BentonSans Medium" charset="0"/>
                <a:cs typeface="BentonSans Medium" charset="0"/>
              </a:rPr>
              <a:t>Dasvandh</a:t>
            </a:r>
            <a:r>
              <a:rPr lang="en-US" sz="1600" dirty="0">
                <a:latin typeface="BentonSans Medium" charset="0"/>
                <a:ea typeface="BentonSans Medium" charset="0"/>
                <a:cs typeface="BentonSans Medium" charset="0"/>
              </a:rPr>
              <a:t> and have supported countless activities aimed at doing the Guru's work. </a:t>
            </a:r>
          </a:p>
          <a:p>
            <a:pPr marL="0" indent="0" algn="ctr">
              <a:lnSpc>
                <a:spcPct val="200000"/>
              </a:lnSpc>
              <a:buFont typeface="Wingdings 2" charset="2"/>
              <a:buNone/>
            </a:pPr>
            <a:r>
              <a:rPr lang="en-US" sz="1600" dirty="0">
                <a:latin typeface="BentonSans Medium" charset="0"/>
                <a:ea typeface="BentonSans Medium" charset="0"/>
                <a:cs typeface="BentonSans Medium" charset="0"/>
                <a:sym typeface="Wingdings"/>
              </a:rPr>
              <a:t></a:t>
            </a:r>
            <a:endParaRPr lang="en-US" sz="1600" dirty="0">
              <a:latin typeface="BentonSans Medium" charset="0"/>
              <a:ea typeface="BentonSans Medium" charset="0"/>
              <a:cs typeface="BentonSans Medium" charset="0"/>
            </a:endParaRPr>
          </a:p>
          <a:p>
            <a:pPr marL="0" indent="0" algn="ctr">
              <a:lnSpc>
                <a:spcPct val="200000"/>
              </a:lnSpc>
              <a:buFont typeface="Wingdings 2" charset="2"/>
              <a:buNone/>
            </a:pPr>
            <a:r>
              <a:rPr lang="en-US" sz="1600" dirty="0">
                <a:latin typeface="BentonSans Medium" charset="0"/>
                <a:ea typeface="BentonSans Medium" charset="0"/>
                <a:cs typeface="BentonSans Medium" charset="0"/>
              </a:rPr>
              <a:t>More recently, however, young Sikhs growing up in North America have become less familiar with this duty.  It’s our goal to educate Sikh youth about </a:t>
            </a:r>
            <a:r>
              <a:rPr lang="en-US" sz="1600" dirty="0" err="1">
                <a:latin typeface="BentonSans Medium" charset="0"/>
                <a:ea typeface="BentonSans Medium" charset="0"/>
                <a:cs typeface="BentonSans Medium" charset="0"/>
              </a:rPr>
              <a:t>Dasvandh</a:t>
            </a:r>
            <a:r>
              <a:rPr lang="en-US" sz="1600" dirty="0">
                <a:latin typeface="BentonSans Medium" charset="0"/>
                <a:ea typeface="BentonSans Medium" charset="0"/>
                <a:cs typeface="BentonSans Medium" charset="0"/>
              </a:rPr>
              <a:t> from an early age, so that they can participate in the spirit of </a:t>
            </a:r>
            <a:r>
              <a:rPr lang="en-US" sz="1600" dirty="0" err="1">
                <a:latin typeface="BentonSans Medium" charset="0"/>
                <a:ea typeface="BentonSans Medium" charset="0"/>
                <a:cs typeface="BentonSans Medium" charset="0"/>
              </a:rPr>
              <a:t>Dasvandh</a:t>
            </a:r>
            <a:r>
              <a:rPr lang="en-US" sz="1600" dirty="0">
                <a:latin typeface="BentonSans Medium" charset="0"/>
                <a:ea typeface="BentonSans Medium" charset="0"/>
                <a:cs typeface="BentonSans Medium" charset="0"/>
              </a:rPr>
              <a:t> as they grow and become working adults.</a:t>
            </a:r>
          </a:p>
          <a:p>
            <a:pPr marL="0" indent="0" algn="ctr">
              <a:lnSpc>
                <a:spcPct val="200000"/>
              </a:lnSpc>
              <a:buFont typeface="Wingdings 2" charset="2"/>
              <a:buNone/>
            </a:pPr>
            <a:endParaRPr lang="en-US" sz="1400" dirty="0">
              <a:latin typeface="BentonSans Medium" charset="0"/>
              <a:ea typeface="BentonSans Medium" charset="0"/>
              <a:cs typeface="BentonSans Medium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8600"/>
            <a:ext cx="1752600" cy="184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98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133600" y="599004"/>
            <a:ext cx="6756951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BentonSans" pitchFamily="34" charset="0"/>
                <a:ea typeface="+mj-ea"/>
                <a:cs typeface="BentonSans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latin typeface="BentonSans Medium" charset="0"/>
                <a:ea typeface="BentonSans Medium" charset="0"/>
                <a:cs typeface="BentonSans Medium" charset="0"/>
              </a:rPr>
              <a:t>THE DASVANDH BOX PROGRAM: </a:t>
            </a:r>
          </a:p>
          <a:p>
            <a:r>
              <a:rPr lang="en-US" i="1" dirty="0">
                <a:latin typeface="BentonSans Medium" charset="0"/>
                <a:ea typeface="BentonSans Medium" charset="0"/>
                <a:cs typeface="BentonSans Medium" charset="0"/>
              </a:rPr>
              <a:t>Our Goals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2209800"/>
            <a:ext cx="4419600" cy="438780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8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6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4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charset="2"/>
              <a:buNone/>
            </a:pPr>
            <a:r>
              <a:rPr lang="en-US" sz="2000" dirty="0">
                <a:latin typeface="BentonSans Medium" charset="0"/>
                <a:ea typeface="BentonSans Medium" charset="0"/>
                <a:cs typeface="BentonSans Medium" charset="0"/>
              </a:rPr>
              <a:t>Through the </a:t>
            </a:r>
            <a:r>
              <a:rPr lang="en-US" sz="2000" dirty="0" err="1">
                <a:latin typeface="BentonSans Medium" charset="0"/>
                <a:ea typeface="BentonSans Medium" charset="0"/>
                <a:cs typeface="BentonSans Medium" charset="0"/>
              </a:rPr>
              <a:t>Dasvandh</a:t>
            </a:r>
            <a:r>
              <a:rPr lang="en-US" sz="2000" dirty="0">
                <a:latin typeface="BentonSans Medium" charset="0"/>
                <a:ea typeface="BentonSans Medium" charset="0"/>
                <a:cs typeface="BentonSans Medium" charset="0"/>
              </a:rPr>
              <a:t> Box Program, we hope to: </a:t>
            </a:r>
          </a:p>
          <a:p>
            <a:pPr marL="0" indent="0">
              <a:buFont typeface="Wingdings 2" charset="2"/>
              <a:buNone/>
            </a:pPr>
            <a:endParaRPr lang="en-US" sz="1000" dirty="0">
              <a:latin typeface="BentonSans Medium" charset="0"/>
              <a:ea typeface="BentonSans Medium" charset="0"/>
              <a:cs typeface="BentonSans Medium" charset="0"/>
            </a:endParaRPr>
          </a:p>
          <a:p>
            <a:pPr lvl="1"/>
            <a:r>
              <a:rPr lang="en-US" sz="2000" dirty="0">
                <a:latin typeface="BentonSans Medium" charset="0"/>
                <a:ea typeface="BentonSans Medium" charset="0"/>
                <a:cs typeface="BentonSans Medium" charset="0"/>
              </a:rPr>
              <a:t>Educate Sikh children on the meaning of </a:t>
            </a:r>
            <a:r>
              <a:rPr lang="en-US" sz="2000" dirty="0" err="1">
                <a:latin typeface="BentonSans Medium" charset="0"/>
                <a:ea typeface="BentonSans Medium" charset="0"/>
                <a:cs typeface="BentonSans Medium" charset="0"/>
              </a:rPr>
              <a:t>Dasvandh</a:t>
            </a:r>
            <a:r>
              <a:rPr lang="en-US" sz="2000" dirty="0">
                <a:latin typeface="BentonSans Medium" charset="0"/>
                <a:ea typeface="BentonSans Medium" charset="0"/>
                <a:cs typeface="BentonSans Medium" charset="0"/>
              </a:rPr>
              <a:t> </a:t>
            </a:r>
          </a:p>
          <a:p>
            <a:pPr lvl="1"/>
            <a:r>
              <a:rPr lang="en-US" sz="2000" dirty="0">
                <a:latin typeface="BentonSans Medium" charset="0"/>
                <a:ea typeface="BentonSans Medium" charset="0"/>
                <a:cs typeface="BentonSans Medium" charset="0"/>
              </a:rPr>
              <a:t>Encourage children to get used to the spirit of giving</a:t>
            </a:r>
          </a:p>
          <a:p>
            <a:pPr lvl="1"/>
            <a:r>
              <a:rPr lang="en-US" sz="2000" dirty="0">
                <a:latin typeface="BentonSans Medium" charset="0"/>
                <a:ea typeface="BentonSans Medium" charset="0"/>
                <a:cs typeface="BentonSans Medium" charset="0"/>
              </a:rPr>
              <a:t>Remind parents and families to continue to teach and act in the spirit of </a:t>
            </a:r>
            <a:r>
              <a:rPr lang="en-US" sz="2000" dirty="0" err="1">
                <a:latin typeface="BentonSans Medium" charset="0"/>
                <a:ea typeface="BentonSans Medium" charset="0"/>
                <a:cs typeface="BentonSans Medium" charset="0"/>
              </a:rPr>
              <a:t>Dasvandh</a:t>
            </a:r>
            <a:endParaRPr lang="en-US" sz="2000" dirty="0">
              <a:latin typeface="BentonSans Medium" charset="0"/>
              <a:ea typeface="BentonSans Medium" charset="0"/>
              <a:cs typeface="BentonSans Medium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8600"/>
            <a:ext cx="1600200" cy="16854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65922">
            <a:off x="5064395" y="2063323"/>
            <a:ext cx="3657600" cy="2743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682163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057400" y="304800"/>
            <a:ext cx="7747551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BentonSans" pitchFamily="34" charset="0"/>
                <a:ea typeface="+mj-ea"/>
                <a:cs typeface="BentonSans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latin typeface="BentonSans Medium" charset="0"/>
                <a:ea typeface="BentonSans Medium" charset="0"/>
                <a:cs typeface="BentonSans Medium" charset="0"/>
              </a:rPr>
              <a:t>THE DASVANDH BOX PROGRAM: </a:t>
            </a:r>
            <a:br>
              <a:rPr lang="en-US" dirty="0">
                <a:latin typeface="BentonSans Medium" charset="0"/>
                <a:ea typeface="BentonSans Medium" charset="0"/>
                <a:cs typeface="BentonSans Medium" charset="0"/>
              </a:rPr>
            </a:br>
            <a:r>
              <a:rPr lang="en-US" dirty="0">
                <a:latin typeface="BentonSans Medium" charset="0"/>
                <a:ea typeface="BentonSans Medium" charset="0"/>
                <a:cs typeface="BentonSans Medium" charset="0"/>
              </a:rPr>
              <a:t>     </a:t>
            </a:r>
            <a:r>
              <a:rPr lang="en-US" i="1" dirty="0">
                <a:latin typeface="BentonSans Medium" charset="0"/>
                <a:ea typeface="BentonSans Medium" charset="0"/>
                <a:cs typeface="BentonSans Medium" charset="0"/>
              </a:rPr>
              <a:t>How will this work?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348975" y="2070491"/>
            <a:ext cx="8446049" cy="427950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8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6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4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dirty="0"/>
              <a:t>This is a 6-week program </a:t>
            </a:r>
          </a:p>
          <a:p>
            <a:r>
              <a:rPr lang="en-US" sz="1700" dirty="0"/>
              <a:t>On the day the </a:t>
            </a:r>
            <a:r>
              <a:rPr lang="en-US" sz="1700" dirty="0" err="1"/>
              <a:t>Dasvandh</a:t>
            </a:r>
            <a:r>
              <a:rPr lang="en-US" sz="1700" dirty="0"/>
              <a:t> Box Program kicks off at a gurdwara/Khalsa school, the educator will present the meaning of </a:t>
            </a:r>
            <a:r>
              <a:rPr lang="en-US" sz="1700" dirty="0" err="1"/>
              <a:t>Dasvandh</a:t>
            </a:r>
            <a:r>
              <a:rPr lang="en-US" sz="1700" dirty="0"/>
              <a:t> and introduce the aspects of the program to the children.</a:t>
            </a:r>
          </a:p>
          <a:p>
            <a:r>
              <a:rPr lang="en-US" sz="1700" dirty="0"/>
              <a:t>The class will vote and select a </a:t>
            </a:r>
            <a:r>
              <a:rPr lang="en-US" sz="1700" dirty="0">
                <a:solidFill>
                  <a:schemeClr val="tx2">
                    <a:lumMod val="9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project on the </a:t>
            </a:r>
            <a:r>
              <a:rPr lang="en-US" sz="1700" dirty="0" err="1">
                <a:solidFill>
                  <a:schemeClr val="tx2">
                    <a:lumMod val="9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Dasvandh</a:t>
            </a:r>
            <a:r>
              <a:rPr lang="en-US" sz="1700" dirty="0">
                <a:solidFill>
                  <a:schemeClr val="tx2">
                    <a:lumMod val="9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Network (DVN) website</a:t>
            </a:r>
            <a:r>
              <a:rPr lang="en-US" sz="1700" dirty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en-US" sz="1700" dirty="0"/>
              <a:t>– all donations will be sent from the Gurdwara liaison to DVN in support of the chosen project.</a:t>
            </a:r>
          </a:p>
          <a:p>
            <a:r>
              <a:rPr lang="en-US" sz="1700" dirty="0"/>
              <a:t>The children will receive the boxes and take them home, collecting funds through a variety of means; </a:t>
            </a:r>
            <a:r>
              <a:rPr lang="en-US" sz="1600" dirty="0"/>
              <a:t>they will keep track of raised funds through their weekly tracker.</a:t>
            </a:r>
            <a:endParaRPr lang="en-US" sz="1700" dirty="0"/>
          </a:p>
          <a:p>
            <a:r>
              <a:rPr lang="en-US" sz="1700" dirty="0"/>
              <a:t>Parents will also receive a letter explaining this initiative.</a:t>
            </a:r>
          </a:p>
          <a:p>
            <a:r>
              <a:rPr lang="en-US" sz="1700" dirty="0"/>
              <a:t>On a weekly basis, children will bring their boxes to class and the funds will be collected by the Gurdwara volunteer and recorded on a class chart.</a:t>
            </a:r>
          </a:p>
          <a:p>
            <a:pPr lvl="1"/>
            <a:r>
              <a:rPr lang="en-US" sz="1700" dirty="0"/>
              <a:t>At the end if the 6 weeks, the volunteer will log into </a:t>
            </a:r>
            <a:r>
              <a:rPr lang="en-US" sz="1700" dirty="0">
                <a:solidFill>
                  <a:schemeClr val="tx2">
                    <a:lumMod val="9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dvnetwork.org </a:t>
            </a:r>
            <a:r>
              <a:rPr lang="en-US" sz="1700" dirty="0"/>
              <a:t>to donate directly or mail in a check to donate funds to the project (see appendix).</a:t>
            </a:r>
          </a:p>
          <a:p>
            <a:pPr marL="0" indent="0">
              <a:buFont typeface="Wingdings 2" charset="2"/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8600"/>
            <a:ext cx="1676400" cy="17656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8600"/>
            <a:ext cx="1752600" cy="184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329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323648"/>
              </p:ext>
            </p:extLst>
          </p:nvPr>
        </p:nvGraphicFramePr>
        <p:xfrm>
          <a:off x="1" y="1"/>
          <a:ext cx="9144000" cy="68579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81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30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95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155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Task</a:t>
                      </a:r>
                    </a:p>
                  </a:txBody>
                  <a:tcPr marL="97125" marR="97125" marT="48559" marB="485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My Role as Gurdwara</a:t>
                      </a:r>
                      <a:r>
                        <a:rPr lang="en-US" sz="1200" baseline="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Liaison/Volunteer</a:t>
                      </a:r>
                      <a:endParaRPr lang="en-US" sz="1200" dirty="0">
                        <a:latin typeface="BentonSans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7125" marR="97125" marT="48559" marB="4855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When does this happen?</a:t>
                      </a:r>
                    </a:p>
                  </a:txBody>
                  <a:tcPr marL="97125" marR="97125" marT="48559" marB="4855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5849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Contact School Educator</a:t>
                      </a:r>
                    </a:p>
                  </a:txBody>
                  <a:tcPr marL="97125" marR="97125" marT="48559" marB="48559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Connect with the Khalsa</a:t>
                      </a:r>
                      <a:r>
                        <a:rPr lang="en-US" sz="1200" baseline="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School President / Educator in person or on the phone to give them a high-level overview of the program, and why it’s important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Send them the </a:t>
                      </a:r>
                      <a:r>
                        <a:rPr lang="en-US" sz="1200" baseline="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“Letter to Khalsa School” and a </a:t>
                      </a:r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follow-up email</a:t>
                      </a:r>
                      <a:endParaRPr lang="en-US" sz="1200" baseline="0" dirty="0">
                        <a:latin typeface="BentonSans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Follow-up to: </a:t>
                      </a:r>
                    </a:p>
                    <a:p>
                      <a:pPr marL="631825" indent="-342900">
                        <a:buFont typeface="+mj-lt"/>
                        <a:buAutoNum type="arabicPeriod"/>
                      </a:pPr>
                      <a:r>
                        <a:rPr lang="en-US" sz="1200" baseline="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Solidify a date of when this event can be run at the </a:t>
                      </a:r>
                      <a:r>
                        <a:rPr lang="en-US" sz="1200" baseline="0" dirty="0" err="1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Khalsa</a:t>
                      </a:r>
                      <a:r>
                        <a:rPr lang="en-US" sz="1200" baseline="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School</a:t>
                      </a:r>
                    </a:p>
                    <a:p>
                      <a:pPr marL="631825" indent="-342900">
                        <a:buFont typeface="+mj-lt"/>
                        <a:buAutoNum type="arabicPeriod"/>
                      </a:pPr>
                      <a:r>
                        <a:rPr lang="en-US" sz="1200" baseline="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Get the number of students at their school</a:t>
                      </a:r>
                    </a:p>
                    <a:p>
                      <a:pPr marL="631825" indent="-342900">
                        <a:buFont typeface="+mj-lt"/>
                        <a:buAutoNum type="arabicPeriod"/>
                      </a:pPr>
                      <a:r>
                        <a:rPr lang="en-US" sz="1200" baseline="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Get number of school educators</a:t>
                      </a:r>
                    </a:p>
                  </a:txBody>
                  <a:tcPr marL="97125" marR="97125" marT="48559" marB="48559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As soon as possible</a:t>
                      </a:r>
                    </a:p>
                  </a:txBody>
                  <a:tcPr marL="97125" marR="97125" marT="48559" marB="485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53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Keep</a:t>
                      </a:r>
                      <a:r>
                        <a:rPr lang="en-US" sz="1200" baseline="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DVN Updated</a:t>
                      </a:r>
                      <a:endParaRPr lang="en-US" sz="1200" dirty="0">
                        <a:latin typeface="BentonSans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7125" marR="97125" marT="48559" marB="48559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Once you receive the date, number of students, and educators in each</a:t>
                      </a:r>
                      <a:r>
                        <a:rPr lang="en-US" sz="1200" baseline="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class, let us know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We’ll send you a “Dasvandh Box” package that includes everything the school will need to launch the program</a:t>
                      </a:r>
                      <a:endParaRPr lang="en-US" sz="1200" dirty="0">
                        <a:latin typeface="BentonSans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7125" marR="97125" marT="48559" marB="48559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 least 2 weeks before the scheduled event</a:t>
                      </a:r>
                    </a:p>
                  </a:txBody>
                  <a:tcPr marL="97125" marR="97125" marT="48559" marB="485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449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Discuss Details with the School Educator</a:t>
                      </a:r>
                    </a:p>
                  </a:txBody>
                  <a:tcPr marL="97125" marR="97125" marT="48559" marB="48559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After sending materials, please</a:t>
                      </a:r>
                      <a:r>
                        <a:rPr lang="en-US" sz="1200" baseline="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follow-up with school educator </a:t>
                      </a:r>
                      <a:endParaRPr lang="en-US" sz="1200" dirty="0">
                        <a:latin typeface="BentonSans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Ensure that the educator has informed teachers about giving the presentation and</a:t>
                      </a:r>
                      <a:r>
                        <a:rPr lang="en-US" sz="1200" baseline="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program.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Address any questions, including have the presenter speak with Harleen Kaur (DVN Director of Education) about the lesson plan </a:t>
                      </a:r>
                      <a:endParaRPr lang="en-US" sz="1200" dirty="0">
                        <a:latin typeface="BentonSans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7125" marR="97125" marT="48559" marB="48559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</a:t>
                      </a:r>
                      <a:r>
                        <a:rPr lang="en-US" sz="1200" baseline="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least 2 weeks before scheduled event</a:t>
                      </a:r>
                      <a:endParaRPr lang="en-US" sz="1200" dirty="0">
                        <a:latin typeface="BentonSans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7125" marR="97125" marT="48559" marB="485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446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Take pictures / videos! </a:t>
                      </a:r>
                    </a:p>
                  </a:txBody>
                  <a:tcPr marL="97125" marR="97125" marT="48559" marB="48559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Please plan to be at the event and take pictures / videos</a:t>
                      </a:r>
                      <a:r>
                        <a:rPr lang="en-US" sz="1200" baseline="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post to Facebook, tagging Dasvandh Network; please also email pictures and videos to </a:t>
                      </a:r>
                      <a:r>
                        <a:rPr lang="en-US" sz="1200" baseline="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  <a:hlinkClick r:id="rId2"/>
                        </a:rPr>
                        <a:t>info@dvnetwork.org</a:t>
                      </a:r>
                      <a:endParaRPr lang="en-US" sz="1200" baseline="0" dirty="0">
                        <a:latin typeface="BentonSans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7125" marR="97125" marT="48559" marB="48559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Launch Day</a:t>
                      </a:r>
                    </a:p>
                  </a:txBody>
                  <a:tcPr marL="97125" marR="97125" marT="48559" marB="485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095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Assist with questions, collecting</a:t>
                      </a:r>
                      <a:r>
                        <a:rPr lang="en-US" sz="1200" baseline="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counting donations</a:t>
                      </a:r>
                      <a:endParaRPr lang="en-US" sz="1200" dirty="0">
                        <a:latin typeface="BentonSans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7125" marR="97125" marT="48559" marB="48559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Check-in with</a:t>
                      </a:r>
                      <a:r>
                        <a:rPr lang="en-US" sz="1200" baseline="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the Gurdwara </a:t>
                      </a:r>
                      <a:r>
                        <a:rPr lang="en-US" sz="1200" baseline="0" dirty="0" err="1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Sevadar</a:t>
                      </a:r>
                      <a:r>
                        <a:rPr lang="en-US" sz="1200" baseline="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/ classroom as appropriate, ensuing they are regularly collecting the funds in a classroom jar and recording the donations</a:t>
                      </a:r>
                      <a:endParaRPr lang="en-US" sz="1200" dirty="0">
                        <a:latin typeface="BentonSans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Please ensure the appropriate Gurdwara </a:t>
                      </a:r>
                      <a:r>
                        <a:rPr lang="en-US" sz="1200" dirty="0" err="1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Sevadar</a:t>
                      </a:r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has collected and counted the funds at the end of the program</a:t>
                      </a:r>
                      <a:endParaRPr lang="en-US" sz="1200" baseline="0" dirty="0">
                        <a:latin typeface="BentonSans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7125" marR="97125" marT="48559" marB="48559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Throughout and end of program</a:t>
                      </a:r>
                    </a:p>
                  </a:txBody>
                  <a:tcPr marL="97125" marR="97125" marT="48559" marB="4855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538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Submit donations</a:t>
                      </a:r>
                      <a:r>
                        <a:rPr lang="en-US" sz="1200" baseline="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online through dvnetwork.org or mail</a:t>
                      </a:r>
                      <a:endParaRPr lang="en-US" sz="1200" dirty="0">
                        <a:latin typeface="BentonSans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7125" marR="97125" marT="48559" marB="48559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Instructions</a:t>
                      </a:r>
                      <a:r>
                        <a:rPr lang="en-US" sz="1200" baseline="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in “Appendix” at the end of the presentation</a:t>
                      </a:r>
                      <a:endParaRPr lang="en-US" sz="1200" dirty="0">
                        <a:latin typeface="BentonSans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7125" marR="97125" marT="48559" marB="48559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Within 1</a:t>
                      </a:r>
                      <a:r>
                        <a:rPr lang="en-US" sz="1200" baseline="0" dirty="0">
                          <a:latin typeface="BentonSans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week after the program ends</a:t>
                      </a:r>
                      <a:endParaRPr lang="en-US" sz="1200" dirty="0">
                        <a:latin typeface="BentonSans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7125" marR="97125" marT="48559" marB="4855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375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152400"/>
            <a:ext cx="9500151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BentonSans" pitchFamily="34" charset="0"/>
                <a:ea typeface="+mj-ea"/>
                <a:cs typeface="BentonSans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latin typeface="BentonSans Medium" charset="0"/>
                <a:ea typeface="BentonSans Medium" charset="0"/>
                <a:cs typeface="BentonSans Medium" charset="0"/>
              </a:rPr>
              <a:t>Questions?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447800"/>
            <a:ext cx="7924800" cy="41148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8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6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4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charset="2"/>
              <a:buNone/>
            </a:pPr>
            <a:r>
              <a:rPr lang="en-US" sz="2800" dirty="0">
                <a:latin typeface="BentonSans Medium" charset="0"/>
                <a:ea typeface="BentonSans Medium" charset="0"/>
                <a:cs typeface="BentonSans Medium" charset="0"/>
              </a:rPr>
              <a:t>We are here to help – do not hesitate to contact us with any questions:</a:t>
            </a:r>
          </a:p>
          <a:p>
            <a:pPr marL="0" indent="0" algn="ctr">
              <a:buFont typeface="Wingdings 2" charset="2"/>
              <a:buNone/>
            </a:pP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BentonSans Medium" charset="0"/>
                <a:ea typeface="BentonSans Medium" charset="0"/>
                <a:cs typeface="BentonSans Medium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info@dvnetwork.org</a:t>
            </a:r>
            <a:endParaRPr lang="en-US" sz="2800" dirty="0">
              <a:solidFill>
                <a:schemeClr val="tx2">
                  <a:lumMod val="90000"/>
                </a:schemeClr>
              </a:solidFill>
              <a:latin typeface="BentonSans Medium" charset="0"/>
              <a:ea typeface="BentonSans Medium" charset="0"/>
              <a:cs typeface="BentonSans Medium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3276600"/>
            <a:ext cx="5424311" cy="3051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66781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81000" y="104258"/>
            <a:ext cx="9500151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BentonSans" pitchFamily="34" charset="0"/>
                <a:ea typeface="+mj-ea"/>
                <a:cs typeface="BentonSans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latin typeface="BentonSans Medium" charset="0"/>
                <a:ea typeface="BentonSans Medium" charset="0"/>
                <a:cs typeface="BentonSans Medium" charset="0"/>
              </a:rPr>
              <a:t>THANK YOU!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566495"/>
            <a:ext cx="8763000" cy="323846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8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6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4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BentonSans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200000"/>
              </a:lnSpc>
              <a:buFont typeface="Wingdings 2" charset="2"/>
              <a:buNone/>
            </a:pPr>
            <a:r>
              <a:rPr lang="en-US" sz="2200" dirty="0">
                <a:latin typeface="BentonSans Medium" charset="0"/>
                <a:ea typeface="BentonSans Medium" charset="0"/>
                <a:cs typeface="BentonSans Medium" charset="0"/>
              </a:rPr>
              <a:t>Without your support, launching this program would not be possible! Thank you for your help and your continued support in helping the </a:t>
            </a:r>
            <a:r>
              <a:rPr lang="en-US" sz="2200" dirty="0" err="1">
                <a:latin typeface="BentonSans Medium" charset="0"/>
                <a:ea typeface="BentonSans Medium" charset="0"/>
                <a:cs typeface="BentonSans Medium" charset="0"/>
              </a:rPr>
              <a:t>Dasvandh</a:t>
            </a:r>
            <a:r>
              <a:rPr lang="en-US" sz="2200" dirty="0">
                <a:latin typeface="BentonSans Medium" charset="0"/>
                <a:ea typeface="BentonSans Medium" charset="0"/>
                <a:cs typeface="BentonSans Medium" charset="0"/>
              </a:rPr>
              <a:t> Network do the Guru’s work and spread the meaning of giving throughout our community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052" y="3200400"/>
            <a:ext cx="4882896" cy="352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462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3057421" y="2819400"/>
            <a:ext cx="3029158" cy="924475"/>
          </a:xfrm>
        </p:spPr>
        <p:txBody>
          <a:bodyPr/>
          <a:lstStyle/>
          <a:p>
            <a:pPr algn="ctr"/>
            <a:r>
              <a:rPr lang="en-US" sz="4000" b="1" dirty="0">
                <a:latin typeface="BentonSans Medium" charset="0"/>
                <a:ea typeface="BentonSans Medium" charset="0"/>
                <a:cs typeface="BentonSans Medium" charset="0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250957672"/>
      </p:ext>
    </p:extLst>
  </p:cSld>
  <p:clrMapOvr>
    <a:masterClrMapping/>
  </p:clrMapOvr>
</p:sld>
</file>

<file path=ppt/theme/theme1.xml><?xml version="1.0" encoding="utf-8"?>
<a:theme xmlns:a="http://schemas.openxmlformats.org/drawingml/2006/main" name="Dasvandh - Blue - no swirl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asvandh - White with Swirl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asvandh - White no swirl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Dasvandh</Template>
  <TotalTime>222</TotalTime>
  <Words>926</Words>
  <Application>Microsoft Office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Arial</vt:lpstr>
      <vt:lpstr>BentonSans</vt:lpstr>
      <vt:lpstr>BentonSans Medium</vt:lpstr>
      <vt:lpstr>BentonSansCond, Medium</vt:lpstr>
      <vt:lpstr>Courier New</vt:lpstr>
      <vt:lpstr>Verdana</vt:lpstr>
      <vt:lpstr>Wingdings 2</vt:lpstr>
      <vt:lpstr>Dasvandh - Blue - no swirl</vt:lpstr>
      <vt:lpstr>Dasvandh - White with Swirl</vt:lpstr>
      <vt:lpstr>Dasvandh - White no swirl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APPENDIX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Kirpaul</dc:creator>
  <cp:lastModifiedBy>Mahadi Sirat</cp:lastModifiedBy>
  <cp:revision>17</cp:revision>
  <dcterms:created xsi:type="dcterms:W3CDTF">2016-08-25T01:16:30Z</dcterms:created>
  <dcterms:modified xsi:type="dcterms:W3CDTF">2023-06-27T14:42:42Z</dcterms:modified>
</cp:coreProperties>
</file>